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verage"/>
      <p:regular r:id="rId13"/>
    </p:embeddedFont>
    <p:embeddedFont>
      <p:font typeface="Oswald"/>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verage-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swald-bold.fntdata"/><Relationship Id="rId14"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6d534f35df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6d534f35df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6d534f35df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6d534f35df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6d534f35df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d534f35df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6d534f35df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d534f35df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6d534f35df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d534f35df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6d534f35df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d534f35df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9.jpg"/><Relationship Id="rId6"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Grade 7 Family Life</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Gender</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-Human beings are made in the image of God.</a:t>
            </a:r>
            <a:br>
              <a:rPr lang="en"/>
            </a:br>
            <a:r>
              <a:rPr lang="en"/>
              <a:t>-Males and females possess equal personal dignity.</a:t>
            </a:r>
            <a:br>
              <a:rPr lang="en"/>
            </a:br>
            <a:r>
              <a:rPr lang="en"/>
              <a:t>-God created humans both equally in his image.</a:t>
            </a:r>
            <a:br>
              <a:rPr lang="en"/>
            </a:br>
            <a:r>
              <a:rPr lang="en"/>
              <a:t>-Gender stereotypes what are they?</a:t>
            </a:r>
            <a:endParaRPr/>
          </a:p>
        </p:txBody>
      </p:sp>
      <p:pic>
        <p:nvPicPr>
          <p:cNvPr id="67" name="Google Shape;67;p14"/>
          <p:cNvPicPr preferRelativeResize="0"/>
          <p:nvPr/>
        </p:nvPicPr>
        <p:blipFill>
          <a:blip r:embed="rId3">
            <a:alphaModFix/>
          </a:blip>
          <a:stretch>
            <a:fillRect/>
          </a:stretch>
        </p:blipFill>
        <p:spPr>
          <a:xfrm>
            <a:off x="6646525" y="0"/>
            <a:ext cx="2497475" cy="1672326"/>
          </a:xfrm>
          <a:prstGeom prst="rect">
            <a:avLst/>
          </a:prstGeom>
          <a:noFill/>
          <a:ln>
            <a:noFill/>
          </a:ln>
        </p:spPr>
      </p:pic>
      <p:pic>
        <p:nvPicPr>
          <p:cNvPr id="68" name="Google Shape;68;p14"/>
          <p:cNvPicPr preferRelativeResize="0"/>
          <p:nvPr/>
        </p:nvPicPr>
        <p:blipFill>
          <a:blip r:embed="rId4">
            <a:alphaModFix/>
          </a:blip>
          <a:stretch>
            <a:fillRect/>
          </a:stretch>
        </p:blipFill>
        <p:spPr>
          <a:xfrm>
            <a:off x="1" y="3283850"/>
            <a:ext cx="1231049" cy="1859650"/>
          </a:xfrm>
          <a:prstGeom prst="rect">
            <a:avLst/>
          </a:prstGeom>
          <a:noFill/>
          <a:ln>
            <a:noFill/>
          </a:ln>
        </p:spPr>
      </p:pic>
      <p:pic>
        <p:nvPicPr>
          <p:cNvPr id="69" name="Google Shape;69;p14"/>
          <p:cNvPicPr preferRelativeResize="0"/>
          <p:nvPr/>
        </p:nvPicPr>
        <p:blipFill>
          <a:blip r:embed="rId5">
            <a:alphaModFix/>
          </a:blip>
          <a:stretch>
            <a:fillRect/>
          </a:stretch>
        </p:blipFill>
        <p:spPr>
          <a:xfrm>
            <a:off x="3227837" y="2992699"/>
            <a:ext cx="2688328" cy="2150802"/>
          </a:xfrm>
          <a:prstGeom prst="rect">
            <a:avLst/>
          </a:prstGeom>
          <a:noFill/>
          <a:ln>
            <a:noFill/>
          </a:ln>
        </p:spPr>
      </p:pic>
      <p:pic>
        <p:nvPicPr>
          <p:cNvPr id="70" name="Google Shape;70;p14"/>
          <p:cNvPicPr preferRelativeResize="0"/>
          <p:nvPr/>
        </p:nvPicPr>
        <p:blipFill>
          <a:blip r:embed="rId6">
            <a:alphaModFix/>
          </a:blip>
          <a:stretch>
            <a:fillRect/>
          </a:stretch>
        </p:blipFill>
        <p:spPr>
          <a:xfrm>
            <a:off x="6814575" y="3590550"/>
            <a:ext cx="2329425" cy="1552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Meaning of Love</a:t>
            </a:r>
            <a:endParaRPr/>
          </a:p>
        </p:txBody>
      </p:sp>
      <p:sp>
        <p:nvSpPr>
          <p:cNvPr id="76" name="Google Shape;7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-There are three different forms of love.</a:t>
            </a:r>
            <a:br>
              <a:rPr lang="en"/>
            </a:br>
            <a:r>
              <a:rPr lang="en"/>
              <a:t>	Friendship</a:t>
            </a:r>
            <a:br>
              <a:rPr lang="en"/>
            </a:br>
            <a:r>
              <a:rPr lang="en"/>
              <a:t>	Marriage</a:t>
            </a:r>
            <a:br>
              <a:rPr lang="en"/>
            </a:br>
            <a:r>
              <a:rPr lang="en"/>
              <a:t>	Charity</a:t>
            </a:r>
            <a:br>
              <a:rPr lang="en"/>
            </a:br>
            <a:r>
              <a:rPr lang="en"/>
              <a:t>-Friendship is shared love between anyone: a sibling, a neighbor or a friend.</a:t>
            </a:r>
            <a:br>
              <a:rPr lang="en"/>
            </a:br>
            <a:r>
              <a:rPr lang="en"/>
              <a:t>-Marriage is shared love between a husband and wife.</a:t>
            </a:r>
            <a:br>
              <a:rPr lang="en"/>
            </a:br>
            <a:r>
              <a:rPr lang="en"/>
              <a:t>-Charity is shared love with God.</a:t>
            </a:r>
            <a:br>
              <a:rPr lang="en"/>
            </a:br>
            <a:r>
              <a:rPr lang="en"/>
              <a:t>-Some think that the only kind of love is sexual love and the only kind of friendship is a sexual one. Learning to be a good friend is the first step toward understanding the true meaning and beauty of sex.</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Chastity</a:t>
            </a:r>
            <a:endParaRPr/>
          </a:p>
        </p:txBody>
      </p:sp>
      <p:sp>
        <p:nvSpPr>
          <p:cNvPr id="82" name="Google Shape;8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-As we mature and grow older we may meet someone of the opposite sex and we are attracted by the way the person looks or acts.</a:t>
            </a:r>
            <a:br>
              <a:rPr lang="en"/>
            </a:br>
            <a:r>
              <a:rPr lang="en"/>
              <a:t>-We must all be mindful of the virtue of chastity.</a:t>
            </a:r>
            <a:br>
              <a:rPr lang="en"/>
            </a:br>
            <a:r>
              <a:rPr lang="en"/>
              <a:t>-Living a chaste life is about directing our sexuality toward authentic love it. Chastity is part of every kind of relationship. It is the virtue that allows us to do what is right, good and truly loving in every relationship.</a:t>
            </a:r>
            <a:br>
              <a:rPr lang="en"/>
            </a:br>
            <a:r>
              <a:rPr lang="en"/>
              <a:t>-One way we live the virtue of chastity is through the practice of abstinence. This is choosing to say no to all forms of sexual activity.</a:t>
            </a:r>
            <a:br>
              <a:rPr lang="en"/>
            </a:br>
            <a:r>
              <a:rPr lang="en"/>
              <a:t>-God’s plan for marriage requires both spouses to commit to a lifelong </a:t>
            </a:r>
            <a:br>
              <a:rPr lang="en"/>
            </a:br>
            <a:r>
              <a:rPr lang="en"/>
              <a:t>relationship based on fidelity, exclusivity, and openness to life.</a:t>
            </a:r>
            <a:endParaRPr/>
          </a:p>
        </p:txBody>
      </p:sp>
      <p:pic>
        <p:nvPicPr>
          <p:cNvPr id="83" name="Google Shape;83;p16"/>
          <p:cNvPicPr preferRelativeResize="0"/>
          <p:nvPr/>
        </p:nvPicPr>
        <p:blipFill>
          <a:blip r:embed="rId3">
            <a:alphaModFix/>
          </a:blip>
          <a:stretch>
            <a:fillRect/>
          </a:stretch>
        </p:blipFill>
        <p:spPr>
          <a:xfrm>
            <a:off x="8038900" y="3459651"/>
            <a:ext cx="1105100" cy="1655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Taking Care of ourselves and drug and substance abuse.</a:t>
            </a:r>
            <a:endParaRPr/>
          </a:p>
        </p:txBody>
      </p:sp>
      <p:sp>
        <p:nvSpPr>
          <p:cNvPr id="89" name="Google Shape;8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-As we grow and get older we must maintain good hygiene. One must care for oneself both physically and mentally.</a:t>
            </a:r>
            <a:br>
              <a:rPr lang="en"/>
            </a:br>
            <a:r>
              <a:rPr lang="en"/>
              <a:t>-We must be sure to bathe everyday, wear clean clothes, brush teeth, use deodorant, exercise, get enough sleep, eat a balanced meal, balance time between studying, recreation, and relaxation, and make smart and good decisions.</a:t>
            </a:r>
            <a:br>
              <a:rPr lang="en"/>
            </a:br>
            <a:r>
              <a:rPr lang="en"/>
              <a:t>-Don’t abuse drugs and other unhealthy substances.</a:t>
            </a:r>
            <a:br>
              <a:rPr lang="en"/>
            </a:br>
            <a:r>
              <a:rPr lang="en"/>
              <a:t>-While many drugs may help our bodies get well and heal there is a </a:t>
            </a:r>
            <a:br>
              <a:rPr lang="en"/>
            </a:br>
            <a:r>
              <a:rPr lang="en"/>
              <a:t>dark side to drugs.</a:t>
            </a:r>
            <a:endParaRPr/>
          </a:p>
        </p:txBody>
      </p:sp>
      <p:pic>
        <p:nvPicPr>
          <p:cNvPr id="90" name="Google Shape;90;p17"/>
          <p:cNvPicPr preferRelativeResize="0"/>
          <p:nvPr/>
        </p:nvPicPr>
        <p:blipFill>
          <a:blip r:embed="rId3">
            <a:alphaModFix/>
          </a:blip>
          <a:stretch>
            <a:fillRect/>
          </a:stretch>
        </p:blipFill>
        <p:spPr>
          <a:xfrm>
            <a:off x="7242800" y="3242300"/>
            <a:ext cx="1901200" cy="1901200"/>
          </a:xfrm>
          <a:prstGeom prst="rect">
            <a:avLst/>
          </a:prstGeom>
          <a:noFill/>
          <a:ln>
            <a:noFill/>
          </a:ln>
        </p:spPr>
      </p:pic>
      <p:pic>
        <p:nvPicPr>
          <p:cNvPr id="91" name="Google Shape;91;p17"/>
          <p:cNvPicPr preferRelativeResize="0"/>
          <p:nvPr/>
        </p:nvPicPr>
        <p:blipFill>
          <a:blip r:embed="rId4">
            <a:alphaModFix/>
          </a:blip>
          <a:stretch>
            <a:fillRect/>
          </a:stretch>
        </p:blipFill>
        <p:spPr>
          <a:xfrm>
            <a:off x="4513650" y="3417075"/>
            <a:ext cx="2589626" cy="1726425"/>
          </a:xfrm>
          <a:prstGeom prst="rect">
            <a:avLst/>
          </a:prstGeom>
          <a:noFill/>
          <a:ln>
            <a:noFill/>
          </a:ln>
        </p:spPr>
      </p:pic>
      <p:pic>
        <p:nvPicPr>
          <p:cNvPr id="92" name="Google Shape;92;p17"/>
          <p:cNvPicPr preferRelativeResize="0"/>
          <p:nvPr/>
        </p:nvPicPr>
        <p:blipFill>
          <a:blip r:embed="rId5">
            <a:alphaModFix/>
          </a:blip>
          <a:stretch>
            <a:fillRect/>
          </a:stretch>
        </p:blipFill>
        <p:spPr>
          <a:xfrm>
            <a:off x="2364824" y="3876055"/>
            <a:ext cx="1901204" cy="12674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Choosing Not To</a:t>
            </a:r>
            <a:endParaRPr/>
          </a:p>
        </p:txBody>
      </p:sp>
      <p:sp>
        <p:nvSpPr>
          <p:cNvPr id="98" name="Google Shape;98;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-Remember that drugs produce only a short-term “good” effect when used appropriately. When their use is abused, they create the long-term effect of dependency, an addiction. </a:t>
            </a:r>
            <a:br>
              <a:rPr lang="en"/>
            </a:br>
            <a:r>
              <a:rPr lang="en"/>
              <a:t>-Drug use had a different effect on different people.</a:t>
            </a:r>
            <a:br>
              <a:rPr lang="en"/>
            </a:br>
            <a:r>
              <a:rPr lang="en"/>
              <a:t>-An excessive use of anything is unhealthy and dangerous. (Movie Super Size Me 2004)</a:t>
            </a:r>
            <a:br>
              <a:rPr lang="en"/>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Tobacco and Alcohol</a:t>
            </a:r>
            <a:endParaRPr/>
          </a:p>
        </p:txBody>
      </p:sp>
      <p:sp>
        <p:nvSpPr>
          <p:cNvPr id="104" name="Google Shape;104;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-These are 2 legal substances that people abuse.</a:t>
            </a:r>
            <a:br>
              <a:rPr lang="en"/>
            </a:br>
            <a:r>
              <a:rPr lang="en"/>
              <a:t>-Tobacco contains nicotine that is highly addictive. Many other tobacco products are</a:t>
            </a:r>
            <a:br>
              <a:rPr lang="en"/>
            </a:br>
            <a:r>
              <a:rPr lang="en"/>
              <a:t>poisonous and may eventually lead to cancer or lung disease. Vaping is not a safe alternate many people are dying from vaping.</a:t>
            </a:r>
            <a:br>
              <a:rPr lang="en"/>
            </a:br>
            <a:r>
              <a:rPr lang="en"/>
              <a:t>-Alcohol is found in beer, wine, and liquor. Alcohol begins to affect the body immediately. Alcohol flows to all parts of the body through the bloodstream. It impairs a person, making it difficult to function and make decisions. It changes a person’s perception, impairing a person’s ability to drive, speak, and walk. A person’s liver can become damaged. This is called cirrhosis. Many people have lost their lives due to abusing alcohol. </a:t>
            </a:r>
            <a:br>
              <a:rPr lang="en"/>
            </a:br>
            <a:r>
              <a:rPr lang="en"/>
              <a:t>-There are many other illegal substances that are much worse when abused. (Opiate crisis)</a:t>
            </a:r>
            <a:br>
              <a:rPr lang="en"/>
            </a:br>
            <a:endParaRPr/>
          </a:p>
        </p:txBody>
      </p:sp>
      <p:pic>
        <p:nvPicPr>
          <p:cNvPr id="105" name="Google Shape;105;p19"/>
          <p:cNvPicPr preferRelativeResize="0"/>
          <p:nvPr/>
        </p:nvPicPr>
        <p:blipFill>
          <a:blip r:embed="rId3">
            <a:alphaModFix/>
          </a:blip>
          <a:stretch>
            <a:fillRect/>
          </a:stretch>
        </p:blipFill>
        <p:spPr>
          <a:xfrm>
            <a:off x="7658250" y="0"/>
            <a:ext cx="1485750" cy="1485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