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Average"/>
      <p:regular r:id="rId11"/>
    </p:embeddedFont>
    <p:embeddedFont>
      <p:font typeface="Oswald"/>
      <p:regular r:id="rId12"/>
      <p:bold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Average-regular.fntdata"/><Relationship Id="rId10" Type="http://schemas.openxmlformats.org/officeDocument/2006/relationships/slide" Target="slides/slide5.xml"/><Relationship Id="rId13" Type="http://schemas.openxmlformats.org/officeDocument/2006/relationships/font" Target="fonts/Oswald-bold.fntdata"/><Relationship Id="rId12" Type="http://schemas.openxmlformats.org/officeDocument/2006/relationships/font" Target="fonts/Oswa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6d526a703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6d526a70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7666eea2fb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7666eea2f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7666eea2f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7666eea2f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7666eea2f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7666eea2f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7.jpg"/><Relationship Id="rId5"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10.jpg"/><Relationship Id="rId5" Type="http://schemas.openxmlformats.org/officeDocument/2006/relationships/image" Target="../media/image9.jpg"/><Relationship Id="rId6"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8th Grade Family Life</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Making Moral Decisions</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-As we become older we are going to have to make tough and difficult decisions. Some more serious than others.</a:t>
            </a:r>
            <a:br>
              <a:rPr lang="en"/>
            </a:br>
            <a:r>
              <a:rPr lang="en"/>
              <a:t>-Some of these decisions may be:</a:t>
            </a:r>
            <a:br>
              <a:rPr lang="en"/>
            </a:br>
            <a:r>
              <a:rPr lang="en"/>
              <a:t>	*Which college to attend, should I go or skip mass, should I partake in things that I know may not be a good idea but I see my friends do it, </a:t>
            </a:r>
            <a:br>
              <a:rPr lang="en"/>
            </a:br>
            <a:r>
              <a:rPr lang="en"/>
              <a:t>-The Church, our parents, the Holy Spirit can help us make good moral decisions.</a:t>
            </a:r>
            <a:br>
              <a:rPr lang="en"/>
            </a:br>
            <a:r>
              <a:rPr lang="en"/>
              <a:t>-The gift of free will is what allows us to choose between right and wrong.</a:t>
            </a:r>
            <a:br>
              <a:rPr lang="en"/>
            </a:br>
            <a:r>
              <a:rPr lang="en"/>
              <a:t>-As we grow and mature we must continue to educated and form our conscience.</a:t>
            </a:r>
            <a:endParaRPr/>
          </a:p>
        </p:txBody>
      </p:sp>
      <p:pic>
        <p:nvPicPr>
          <p:cNvPr id="67" name="Google Shape;67;p14"/>
          <p:cNvPicPr preferRelativeResize="0"/>
          <p:nvPr/>
        </p:nvPicPr>
        <p:blipFill>
          <a:blip r:embed="rId3">
            <a:alphaModFix/>
          </a:blip>
          <a:stretch>
            <a:fillRect/>
          </a:stretch>
        </p:blipFill>
        <p:spPr>
          <a:xfrm>
            <a:off x="7996725" y="4034750"/>
            <a:ext cx="1108751" cy="1108750"/>
          </a:xfrm>
          <a:prstGeom prst="rect">
            <a:avLst/>
          </a:prstGeom>
          <a:noFill/>
          <a:ln>
            <a:noFill/>
          </a:ln>
        </p:spPr>
      </p:pic>
      <p:pic>
        <p:nvPicPr>
          <p:cNvPr id="68" name="Google Shape;68;p14"/>
          <p:cNvPicPr preferRelativeResize="0"/>
          <p:nvPr/>
        </p:nvPicPr>
        <p:blipFill>
          <a:blip r:embed="rId4">
            <a:alphaModFix/>
          </a:blip>
          <a:stretch>
            <a:fillRect/>
          </a:stretch>
        </p:blipFill>
        <p:spPr>
          <a:xfrm>
            <a:off x="7315525" y="31850"/>
            <a:ext cx="1789949" cy="1193899"/>
          </a:xfrm>
          <a:prstGeom prst="rect">
            <a:avLst/>
          </a:prstGeom>
          <a:noFill/>
          <a:ln>
            <a:noFill/>
          </a:ln>
        </p:spPr>
      </p:pic>
      <p:pic>
        <p:nvPicPr>
          <p:cNvPr id="69" name="Google Shape;69;p14"/>
          <p:cNvPicPr preferRelativeResize="0"/>
          <p:nvPr/>
        </p:nvPicPr>
        <p:blipFill>
          <a:blip r:embed="rId5">
            <a:alphaModFix/>
          </a:blip>
          <a:stretch>
            <a:fillRect/>
          </a:stretch>
        </p:blipFill>
        <p:spPr>
          <a:xfrm>
            <a:off x="61775" y="3735575"/>
            <a:ext cx="1051601" cy="14079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Value of Life</a:t>
            </a:r>
            <a:endParaRPr/>
          </a:p>
        </p:txBody>
      </p:sp>
      <p:sp>
        <p:nvSpPr>
          <p:cNvPr id="75" name="Google Shape;75;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-We must respect all human life.</a:t>
            </a:r>
            <a:br>
              <a:rPr lang="en"/>
            </a:br>
            <a:r>
              <a:rPr lang="en"/>
              <a:t>-Today there remain many major threats to human life which are:</a:t>
            </a:r>
            <a:br>
              <a:rPr lang="en"/>
            </a:br>
            <a:r>
              <a:rPr lang="en"/>
              <a:t>	*Murder</a:t>
            </a:r>
            <a:br>
              <a:rPr lang="en"/>
            </a:br>
            <a:r>
              <a:rPr lang="en"/>
              <a:t>	*Abortion</a:t>
            </a:r>
            <a:br>
              <a:rPr lang="en"/>
            </a:br>
            <a:r>
              <a:rPr lang="en"/>
              <a:t>	*Euthanasia</a:t>
            </a:r>
            <a:br>
              <a:rPr lang="en"/>
            </a:br>
            <a:r>
              <a:rPr lang="en"/>
              <a:t>	*Terrorism</a:t>
            </a:r>
            <a:br>
              <a:rPr lang="en"/>
            </a:br>
            <a:r>
              <a:rPr lang="en"/>
              <a:t>	*Suicide</a:t>
            </a:r>
            <a:br>
              <a:rPr lang="en"/>
            </a:br>
            <a:r>
              <a:rPr lang="en"/>
              <a:t>	*Human trafficking</a:t>
            </a:r>
            <a:br>
              <a:rPr lang="en"/>
            </a:br>
            <a:r>
              <a:rPr lang="en"/>
              <a:t>	*Poverty and discrimination</a:t>
            </a:r>
            <a:br>
              <a:rPr lang="en"/>
            </a:br>
            <a:r>
              <a:rPr lang="en"/>
              <a:t>	*Drug and alcohol abuse </a:t>
            </a:r>
            <a:br>
              <a:rPr lang="en"/>
            </a:br>
            <a:r>
              <a:rPr lang="en"/>
              <a:t>	</a:t>
            </a:r>
            <a:endParaRPr/>
          </a:p>
        </p:txBody>
      </p:sp>
      <p:pic>
        <p:nvPicPr>
          <p:cNvPr id="76" name="Google Shape;76;p15"/>
          <p:cNvPicPr preferRelativeResize="0"/>
          <p:nvPr/>
        </p:nvPicPr>
        <p:blipFill>
          <a:blip r:embed="rId3">
            <a:alphaModFix/>
          </a:blip>
          <a:stretch>
            <a:fillRect/>
          </a:stretch>
        </p:blipFill>
        <p:spPr>
          <a:xfrm>
            <a:off x="5440252" y="2674326"/>
            <a:ext cx="3703751" cy="2469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Spiritual, Physical, and Emotional Health</a:t>
            </a:r>
            <a:endParaRPr/>
          </a:p>
        </p:txBody>
      </p:sp>
      <p:sp>
        <p:nvSpPr>
          <p:cNvPr id="82" name="Google Shape;82;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-Taking care of one’s spiritual, physical, and emotional health ties into the corporal and spiritual works of mercy.</a:t>
            </a:r>
            <a:br>
              <a:rPr lang="en"/>
            </a:br>
            <a:r>
              <a:rPr lang="en"/>
              <a:t>-Physical health eating a balanced diet, exercise, stay away from drugs, smoking, alcohol, putting the devices down, practicing good hygiene.</a:t>
            </a:r>
            <a:br>
              <a:rPr lang="en"/>
            </a:br>
            <a:r>
              <a:rPr lang="en"/>
              <a:t>-Spiritual health spending time reading scripture, going to mass, praying quietly, receiving the sacraments.</a:t>
            </a:r>
            <a:br>
              <a:rPr lang="en"/>
            </a:br>
            <a:r>
              <a:rPr lang="en"/>
              <a:t>-Emotional health being patient, taking time for just you, spending time reflecting on your day if it was good or bad, and if it was bad what can be done to make it better.</a:t>
            </a:r>
            <a:endParaRPr/>
          </a:p>
        </p:txBody>
      </p:sp>
      <p:pic>
        <p:nvPicPr>
          <p:cNvPr id="83" name="Google Shape;83;p16"/>
          <p:cNvPicPr preferRelativeResize="0"/>
          <p:nvPr/>
        </p:nvPicPr>
        <p:blipFill>
          <a:blip r:embed="rId3">
            <a:alphaModFix/>
          </a:blip>
          <a:stretch>
            <a:fillRect/>
          </a:stretch>
        </p:blipFill>
        <p:spPr>
          <a:xfrm>
            <a:off x="7516975" y="39975"/>
            <a:ext cx="1574350" cy="1049574"/>
          </a:xfrm>
          <a:prstGeom prst="rect">
            <a:avLst/>
          </a:prstGeom>
          <a:noFill/>
          <a:ln>
            <a:noFill/>
          </a:ln>
        </p:spPr>
      </p:pic>
      <p:pic>
        <p:nvPicPr>
          <p:cNvPr id="84" name="Google Shape;84;p16"/>
          <p:cNvPicPr preferRelativeResize="0"/>
          <p:nvPr/>
        </p:nvPicPr>
        <p:blipFill>
          <a:blip r:embed="rId4">
            <a:alphaModFix/>
          </a:blip>
          <a:stretch>
            <a:fillRect/>
          </a:stretch>
        </p:blipFill>
        <p:spPr>
          <a:xfrm>
            <a:off x="8224150" y="3763874"/>
            <a:ext cx="919851" cy="1379627"/>
          </a:xfrm>
          <a:prstGeom prst="rect">
            <a:avLst/>
          </a:prstGeom>
          <a:noFill/>
          <a:ln>
            <a:noFill/>
          </a:ln>
        </p:spPr>
      </p:pic>
      <p:pic>
        <p:nvPicPr>
          <p:cNvPr id="85" name="Google Shape;85;p16"/>
          <p:cNvPicPr preferRelativeResize="0"/>
          <p:nvPr/>
        </p:nvPicPr>
        <p:blipFill>
          <a:blip r:embed="rId5">
            <a:alphaModFix/>
          </a:blip>
          <a:stretch>
            <a:fillRect/>
          </a:stretch>
        </p:blipFill>
        <p:spPr>
          <a:xfrm>
            <a:off x="3418850" y="3811825"/>
            <a:ext cx="2060911" cy="1379624"/>
          </a:xfrm>
          <a:prstGeom prst="rect">
            <a:avLst/>
          </a:prstGeom>
          <a:noFill/>
          <a:ln>
            <a:noFill/>
          </a:ln>
        </p:spPr>
      </p:pic>
      <p:pic>
        <p:nvPicPr>
          <p:cNvPr id="86" name="Google Shape;86;p16"/>
          <p:cNvPicPr preferRelativeResize="0"/>
          <p:nvPr/>
        </p:nvPicPr>
        <p:blipFill>
          <a:blip r:embed="rId6">
            <a:alphaModFix/>
          </a:blip>
          <a:stretch>
            <a:fillRect/>
          </a:stretch>
        </p:blipFill>
        <p:spPr>
          <a:xfrm>
            <a:off x="1" y="4023900"/>
            <a:ext cx="1683848" cy="1119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Social Scene</a:t>
            </a:r>
            <a:endParaRPr/>
          </a:p>
        </p:txBody>
      </p:sp>
      <p:sp>
        <p:nvSpPr>
          <p:cNvPr id="92" name="Google Shape;92;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-Looking back at making moral choices takes us to what types of friendships and relationships have we formed. </a:t>
            </a:r>
            <a:br>
              <a:rPr lang="en"/>
            </a:br>
            <a:r>
              <a:rPr lang="en"/>
              <a:t>-Are the groups of friends that we have made hurtful or harmful to us in anyway.</a:t>
            </a:r>
            <a:br>
              <a:rPr lang="en"/>
            </a:br>
            <a:r>
              <a:rPr lang="en"/>
              <a:t>-Social networking and the internet.</a:t>
            </a:r>
            <a:br>
              <a:rPr lang="en"/>
            </a:br>
            <a:r>
              <a:rPr lang="en"/>
              <a:t>	*Do we speak to others who we do not know, do we give out private personal information to strangers, are our social media pages open to anyone and everyone, do we behave inappropriately when using social media?</a:t>
            </a:r>
            <a:endParaRPr/>
          </a:p>
        </p:txBody>
      </p:sp>
      <p:pic>
        <p:nvPicPr>
          <p:cNvPr id="93" name="Google Shape;93;p17"/>
          <p:cNvPicPr preferRelativeResize="0"/>
          <p:nvPr/>
        </p:nvPicPr>
        <p:blipFill>
          <a:blip r:embed="rId3">
            <a:alphaModFix/>
          </a:blip>
          <a:stretch>
            <a:fillRect/>
          </a:stretch>
        </p:blipFill>
        <p:spPr>
          <a:xfrm>
            <a:off x="6701751" y="3549825"/>
            <a:ext cx="2442249" cy="1629050"/>
          </a:xfrm>
          <a:prstGeom prst="rect">
            <a:avLst/>
          </a:prstGeom>
          <a:noFill/>
          <a:ln>
            <a:noFill/>
          </a:ln>
        </p:spPr>
      </p:pic>
      <p:pic>
        <p:nvPicPr>
          <p:cNvPr id="94" name="Google Shape;94;p17"/>
          <p:cNvPicPr preferRelativeResize="0"/>
          <p:nvPr/>
        </p:nvPicPr>
        <p:blipFill>
          <a:blip r:embed="rId4">
            <a:alphaModFix/>
          </a:blip>
          <a:stretch>
            <a:fillRect/>
          </a:stretch>
        </p:blipFill>
        <p:spPr>
          <a:xfrm>
            <a:off x="6891475" y="0"/>
            <a:ext cx="2252524" cy="1266424"/>
          </a:xfrm>
          <a:prstGeom prst="rect">
            <a:avLst/>
          </a:prstGeom>
          <a:noFill/>
          <a:ln>
            <a:noFill/>
          </a:ln>
        </p:spPr>
      </p:pic>
      <p:pic>
        <p:nvPicPr>
          <p:cNvPr id="95" name="Google Shape;95;p17"/>
          <p:cNvPicPr preferRelativeResize="0"/>
          <p:nvPr/>
        </p:nvPicPr>
        <p:blipFill>
          <a:blip r:embed="rId5">
            <a:alphaModFix/>
          </a:blip>
          <a:stretch>
            <a:fillRect/>
          </a:stretch>
        </p:blipFill>
        <p:spPr>
          <a:xfrm>
            <a:off x="68075" y="3479100"/>
            <a:ext cx="2500150" cy="1664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